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402138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836395a79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7836395a79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fbc9cfaa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fbc9cfaa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2fbc9cfaa_0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6f90fab5c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6f90fab5c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86f90fab5c_0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f90fab5c_0_8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6f90fab5c_0_8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86f90fab5c_0_8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6f90fab5c_0_23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6f90fab5c_0_23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86f90fab5c_0_23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6f90fab5c_0_41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6f90fab5c_0_41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86f90fab5c_0_41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f90fab5c_0_5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6f90fab5c_0_5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86f90fab5c_0_5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817dd9e67_0_6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817dd9e67_0_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7817dd9e67_0_6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6f90fab5c_0_7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6f90fab5c_0_7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86f90fab5c_0_7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756f91faa_2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756f91faa_2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8756f91faa_2_0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17dd9e67_0_4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17dd9e67_0_4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7817dd9e67_0_49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17dd9e67_0_5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817dd9e67_0_5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7817dd9e67_0_59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17dd9e67_0_17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17dd9e67_0_17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817dd9e67_0_17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817dd9e67_0_2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817dd9e67_0_2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7817dd9e67_0_25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817dd9e67_0_43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817dd9e67_0_43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7817dd9e67_0_43:notes"/>
          <p:cNvSpPr txBox="1"/>
          <p:nvPr>
            <p:ph idx="12" type="sldNum"/>
          </p:nvPr>
        </p:nvSpPr>
        <p:spPr>
          <a:xfrm>
            <a:off x="4402138" y="9553575"/>
            <a:ext cx="3368700" cy="50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 txBox="1"/>
          <p:nvPr>
            <p:ph idx="1" type="body"/>
          </p:nvPr>
        </p:nvSpPr>
        <p:spPr>
          <a:xfrm>
            <a:off x="3352800" y="5410200"/>
            <a:ext cx="802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type="title"/>
          </p:nvPr>
        </p:nvSpPr>
        <p:spPr>
          <a:xfrm>
            <a:off x="3352800" y="3810000"/>
            <a:ext cx="8026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BITS_university_logo_whitevert.png" id="26" name="Google Shape;26;p2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101600" y="3352800"/>
            <a:ext cx="27432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/>
          <p:nvPr/>
        </p:nvSpPr>
        <p:spPr>
          <a:xfrm>
            <a:off x="-101600" y="5257800"/>
            <a:ext cx="29464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8" name="Google Shape;28;p2"/>
          <p:cNvSpPr txBox="1"/>
          <p:nvPr/>
        </p:nvSpPr>
        <p:spPr>
          <a:xfrm>
            <a:off x="203200" y="5666602"/>
            <a:ext cx="254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2778517" y="6550672"/>
            <a:ext cx="9413483" cy="48665"/>
            <a:chOff x="2083888" y="6550671"/>
            <a:chExt cx="7060112" cy="48665"/>
          </a:xfrm>
        </p:grpSpPr>
        <p:sp>
          <p:nvSpPr>
            <p:cNvPr id="99" name="Google Shape;99;p16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02" name="Google Shape;102;p16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8839201" y="-1"/>
            <a:ext cx="2924257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6"/>
          <p:cNvGrpSpPr/>
          <p:nvPr/>
        </p:nvGrpSpPr>
        <p:grpSpPr>
          <a:xfrm>
            <a:off x="2844800" y="6553201"/>
            <a:ext cx="9347201" cy="45719"/>
            <a:chOff x="1905000" y="6553200"/>
            <a:chExt cx="7010400" cy="45719"/>
          </a:xfrm>
        </p:grpSpPr>
        <p:sp>
          <p:nvSpPr>
            <p:cNvPr id="104" name="Google Shape;104;p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0" y="1295401"/>
            <a:ext cx="9347201" cy="45719"/>
            <a:chOff x="1905000" y="6553200"/>
            <a:chExt cx="7010400" cy="45719"/>
          </a:xfrm>
        </p:grpSpPr>
        <p:sp>
          <p:nvSpPr>
            <p:cNvPr id="108" name="Google Shape;108;p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0" y="6554056"/>
            <a:ext cx="12192000" cy="30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1815" y="6554055"/>
            <a:ext cx="1218018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3352680"/>
            <a:ext cx="11581200" cy="2742120"/>
          </a:xfrm>
          <a:prstGeom prst="rect">
            <a:avLst/>
          </a:prstGeom>
          <a:solidFill>
            <a:srgbClr val="101141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860640" y="6095880"/>
            <a:ext cx="3859560" cy="75240"/>
          </a:xfrm>
          <a:prstGeom prst="rect">
            <a:avLst/>
          </a:prstGeom>
          <a:solidFill>
            <a:srgbClr val="76C2E5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095880"/>
            <a:ext cx="3859560" cy="75240"/>
          </a:xfrm>
          <a:prstGeom prst="rect">
            <a:avLst/>
          </a:prstGeom>
          <a:solidFill>
            <a:srgbClr val="FCB017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7721640" y="6095880"/>
            <a:ext cx="3859560" cy="7524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304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28589" l="0" r="0" t="0"/>
          <a:stretch/>
        </p:blipFill>
        <p:spPr>
          <a:xfrm>
            <a:off x="101520" y="3352680"/>
            <a:ext cx="2742120" cy="197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-101520" y="5257800"/>
            <a:ext cx="2945160" cy="531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203040" y="5666760"/>
            <a:ext cx="2539080" cy="27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4368960" y="6596280"/>
            <a:ext cx="7822080" cy="25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100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lang="en-IN" sz="1100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sz="1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2778480" y="6550560"/>
            <a:ext cx="9412560" cy="47520"/>
            <a:chOff x="2778480" y="6550560"/>
            <a:chExt cx="9412560" cy="47520"/>
          </a:xfrm>
        </p:grpSpPr>
        <p:sp>
          <p:nvSpPr>
            <p:cNvPr id="83" name="Google Shape;83;p15"/>
            <p:cNvSpPr/>
            <p:nvPr/>
          </p:nvSpPr>
          <p:spPr>
            <a:xfrm>
              <a:off x="6174000" y="6550560"/>
              <a:ext cx="3103560" cy="4752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9210600" y="6550560"/>
              <a:ext cx="2980440" cy="4464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778480" y="6550560"/>
              <a:ext cx="3439800" cy="4752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" name="Google Shape;86;p15"/>
          <p:cNvPicPr preferRelativeResize="0"/>
          <p:nvPr/>
        </p:nvPicPr>
        <p:blipFill rotWithShape="1">
          <a:blip r:embed="rId1">
            <a:alphaModFix/>
          </a:blip>
          <a:srcRect b="5315" l="1916" r="0" t="0"/>
          <a:stretch/>
        </p:blipFill>
        <p:spPr>
          <a:xfrm>
            <a:off x="8839080" y="0"/>
            <a:ext cx="2923200" cy="691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2844720" y="6553080"/>
            <a:ext cx="9345960" cy="44640"/>
            <a:chOff x="2844720" y="6553080"/>
            <a:chExt cx="9345960" cy="44640"/>
          </a:xfrm>
        </p:grpSpPr>
        <p:sp>
          <p:nvSpPr>
            <p:cNvPr id="88" name="Google Shape;88;p15"/>
            <p:cNvSpPr/>
            <p:nvPr/>
          </p:nvSpPr>
          <p:spPr>
            <a:xfrm>
              <a:off x="5994360" y="6553080"/>
              <a:ext cx="3103560" cy="4464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44720" y="6553080"/>
              <a:ext cx="3148560" cy="4464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087120" y="6553080"/>
              <a:ext cx="3103560" cy="44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0" y="1295280"/>
            <a:ext cx="9345960" cy="44640"/>
            <a:chOff x="0" y="1295280"/>
            <a:chExt cx="9345960" cy="44640"/>
          </a:xfrm>
        </p:grpSpPr>
        <p:sp>
          <p:nvSpPr>
            <p:cNvPr id="92" name="Google Shape;92;p15"/>
            <p:cNvSpPr/>
            <p:nvPr/>
          </p:nvSpPr>
          <p:spPr>
            <a:xfrm>
              <a:off x="3149640" y="1295280"/>
              <a:ext cx="3103560" cy="4464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0" y="1295280"/>
              <a:ext cx="3148560" cy="4464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242400" y="1295280"/>
              <a:ext cx="3103560" cy="44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ocodataset.org/#hom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733800" y="4205875"/>
            <a:ext cx="62853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IN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600"/>
              <a:t>NAME</a:t>
            </a:r>
            <a:r>
              <a:rPr lang="en-IN" sz="16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IN" sz="1600"/>
              <a:t>ID) : Kunal Mohta	</a:t>
            </a:r>
            <a:r>
              <a:rPr lang="en-IN" sz="1600"/>
              <a:t>2017A7PS0148P</a:t>
            </a:r>
            <a:endParaRPr sz="1600"/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IN" sz="1600"/>
              <a:t>           	    Himank Methi	2017A3PS0274P</a:t>
            </a:r>
            <a:endParaRPr sz="1600"/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IN" sz="1600"/>
              <a:t>                    Aatman Borda	2017A3PS0278P	</a:t>
            </a:r>
            <a:endParaRPr sz="1600"/>
          </a:p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3733798" y="350520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</a:rPr>
              <a:t>TITLE: Mask R-CNN for image segmentation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</a:rPr>
              <a:t>Paper ID: 51</a:t>
            </a:r>
            <a:endParaRPr b="1" i="1"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406400" y="93300"/>
            <a:ext cx="843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Steps (in a nutshell)</a:t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3401475" y="1830925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Conv. 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(Resnet + FPN)</a:t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5708248" y="3501500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RoI Align</a:t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5078200" y="2110525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9"/>
          <p:cNvSpPr txBox="1"/>
          <p:nvPr/>
        </p:nvSpPr>
        <p:spPr>
          <a:xfrm>
            <a:off x="1499250" y="2073475"/>
            <a:ext cx="1310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Input Image</a:t>
            </a:r>
            <a:endParaRPr sz="1600"/>
          </a:p>
        </p:txBody>
      </p:sp>
      <p:sp>
        <p:nvSpPr>
          <p:cNvPr id="251" name="Google Shape;251;p39"/>
          <p:cNvSpPr/>
          <p:nvPr/>
        </p:nvSpPr>
        <p:spPr>
          <a:xfrm>
            <a:off x="2809950" y="2110525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5713025" y="2073475"/>
            <a:ext cx="1577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Feature maps</a:t>
            </a:r>
            <a:endParaRPr sz="1600"/>
          </a:p>
        </p:txBody>
      </p:sp>
      <p:sp>
        <p:nvSpPr>
          <p:cNvPr id="253" name="Google Shape;253;p39"/>
          <p:cNvSpPr/>
          <p:nvPr/>
        </p:nvSpPr>
        <p:spPr>
          <a:xfrm>
            <a:off x="8067700" y="1830925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Region proposal network (RPN)</a:t>
            </a:r>
            <a:endParaRPr/>
          </a:p>
        </p:txBody>
      </p:sp>
      <p:sp>
        <p:nvSpPr>
          <p:cNvPr id="254" name="Google Shape;254;p39"/>
          <p:cNvSpPr/>
          <p:nvPr/>
        </p:nvSpPr>
        <p:spPr>
          <a:xfrm rot="5397821">
            <a:off x="8561457" y="3100827"/>
            <a:ext cx="473400" cy="3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7247575" y="2110525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8036350" y="3658825"/>
            <a:ext cx="15777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Region of Interests (RoI)</a:t>
            </a:r>
            <a:endParaRPr sz="1600"/>
          </a:p>
        </p:txBody>
      </p:sp>
      <p:sp>
        <p:nvSpPr>
          <p:cNvPr id="257" name="Google Shape;257;p39"/>
          <p:cNvSpPr/>
          <p:nvPr/>
        </p:nvSpPr>
        <p:spPr>
          <a:xfrm rot="10800000">
            <a:off x="7431730" y="3781100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3303186" y="3501500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Fully connected layers</a:t>
            </a:r>
            <a:endParaRPr/>
          </a:p>
        </p:txBody>
      </p:sp>
      <p:sp>
        <p:nvSpPr>
          <p:cNvPr id="259" name="Google Shape;259;p39"/>
          <p:cNvSpPr/>
          <p:nvPr/>
        </p:nvSpPr>
        <p:spPr>
          <a:xfrm rot="10800000">
            <a:off x="5026667" y="3781100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 rot="5397821">
            <a:off x="2873132" y="4802827"/>
            <a:ext cx="473400" cy="3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 rot="5397821">
            <a:off x="3787532" y="4802827"/>
            <a:ext cx="473400" cy="3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 rot="5397821">
            <a:off x="4625732" y="4802827"/>
            <a:ext cx="473400" cy="3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2454475" y="5245950"/>
            <a:ext cx="1310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Bounding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box</a:t>
            </a:r>
            <a:endParaRPr/>
          </a:p>
        </p:txBody>
      </p:sp>
      <p:sp>
        <p:nvSpPr>
          <p:cNvPr id="264" name="Google Shape;264;p39"/>
          <p:cNvSpPr txBox="1"/>
          <p:nvPr/>
        </p:nvSpPr>
        <p:spPr>
          <a:xfrm>
            <a:off x="3368875" y="5245950"/>
            <a:ext cx="1310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Class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name</a:t>
            </a:r>
            <a:endParaRPr/>
          </a:p>
        </p:txBody>
      </p:sp>
      <p:sp>
        <p:nvSpPr>
          <p:cNvPr id="265" name="Google Shape;265;p39"/>
          <p:cNvSpPr txBox="1"/>
          <p:nvPr/>
        </p:nvSpPr>
        <p:spPr>
          <a:xfrm>
            <a:off x="4283275" y="5245950"/>
            <a:ext cx="1310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Mask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Backbone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550" y="1019150"/>
            <a:ext cx="5181184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/>
          <p:nvPr/>
        </p:nvSpPr>
        <p:spPr>
          <a:xfrm>
            <a:off x="2941250" y="1625825"/>
            <a:ext cx="1463238" cy="4714848"/>
          </a:xfrm>
          <a:prstGeom prst="flowChartTerminato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2217050" y="3448550"/>
            <a:ext cx="724200" cy="399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/>
        </p:nvSpPr>
        <p:spPr>
          <a:xfrm>
            <a:off x="679900" y="3409250"/>
            <a:ext cx="1536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ResNet 101</a:t>
            </a:r>
            <a:endParaRPr sz="2000"/>
          </a:p>
        </p:txBody>
      </p:sp>
      <p:sp>
        <p:nvSpPr>
          <p:cNvPr id="275" name="Google Shape;275;p40"/>
          <p:cNvSpPr/>
          <p:nvPr/>
        </p:nvSpPr>
        <p:spPr>
          <a:xfrm>
            <a:off x="4877450" y="798125"/>
            <a:ext cx="3532464" cy="3562002"/>
          </a:xfrm>
          <a:prstGeom prst="flowChartTerminato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8602050" y="2394400"/>
            <a:ext cx="724200" cy="3990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9326250" y="2066800"/>
            <a:ext cx="11973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Feature Pyramid Network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Region Proposal Network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11887197" cy="409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RPN (conti.)</a:t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11887198" cy="360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406400" y="152400"/>
            <a:ext cx="8432700" cy="11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Loss Functions</a:t>
            </a: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669375" y="1641875"/>
            <a:ext cx="55725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600"/>
              <a:t>Smooth L1 loss</a:t>
            </a:r>
            <a:r>
              <a:rPr lang="en-IN" sz="2600"/>
              <a:t>: used for training bounding box heads of RPN and final Mask RCNN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600"/>
              <a:t>Softmax Crossentropy: </a:t>
            </a:r>
            <a:r>
              <a:rPr lang="en-IN" sz="2600"/>
              <a:t>Used for multiclass classification</a:t>
            </a:r>
            <a:endParaRPr sz="2600"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725" y="1473888"/>
            <a:ext cx="5216146" cy="40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843850" y="3321850"/>
            <a:ext cx="4755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609475" y="1604526"/>
            <a:ext cx="10972500" cy="47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Training for 160-200 epochs with learning rate varying between 0.001 and 0.0001 gave the following results:-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Mean Average precision (AP) for object detection =&gt; </a:t>
            </a:r>
            <a:r>
              <a:rPr b="1" lang="en-IN" sz="2300"/>
              <a:t>0.288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Mean Average precision (AP) for image segmentation =&gt; </a:t>
            </a:r>
            <a:r>
              <a:rPr b="1" lang="en-IN" sz="2300"/>
              <a:t>0.275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For reference, results mentioned in the paper are:-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Mean Average precision (AP) for object detection =&gt; </a:t>
            </a:r>
            <a:r>
              <a:rPr b="1" lang="en-IN" sz="2300"/>
              <a:t>0.382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Mean Average precision (AP) for image segmentation =&gt; </a:t>
            </a:r>
            <a:r>
              <a:rPr b="1" lang="en-IN" sz="2300"/>
              <a:t>0.357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305" name="Google Shape;305;p44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Quantitative results</a:t>
            </a: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609475" y="5591775"/>
            <a:ext cx="11117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/>
              <a:t>**</a:t>
            </a:r>
            <a:r>
              <a:rPr b="1" lang="en-IN" sz="1700"/>
              <a:t>NOTE</a:t>
            </a:r>
            <a:r>
              <a:rPr lang="en-IN" sz="1700"/>
              <a:t>: Mean Average Precision is the mean of AP over all classes and IoU thresholds. It is considered as the primary metric for COCO challenges.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Quantitative results</a:t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663" y="1418400"/>
            <a:ext cx="66770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63" y="3897625"/>
            <a:ext cx="67913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/>
          <p:nvPr/>
        </p:nvSpPr>
        <p:spPr>
          <a:xfrm>
            <a:off x="10389575" y="1342200"/>
            <a:ext cx="607200" cy="2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10389575" y="3856800"/>
            <a:ext cx="607200" cy="2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 txBox="1"/>
          <p:nvPr/>
        </p:nvSpPr>
        <p:spPr>
          <a:xfrm>
            <a:off x="1371750" y="2228700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Object Detection</a:t>
            </a:r>
            <a:endParaRPr sz="2600"/>
          </a:p>
        </p:txBody>
      </p:sp>
      <p:sp>
        <p:nvSpPr>
          <p:cNvPr id="318" name="Google Shape;318;p45"/>
          <p:cNvSpPr txBox="1"/>
          <p:nvPr/>
        </p:nvSpPr>
        <p:spPr>
          <a:xfrm>
            <a:off x="1066950" y="4590900"/>
            <a:ext cx="2649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Image Segmentation</a:t>
            </a:r>
            <a:endParaRPr sz="2600"/>
          </a:p>
        </p:txBody>
      </p:sp>
      <p:cxnSp>
        <p:nvCxnSpPr>
          <p:cNvPr id="319" name="Google Shape;319;p45"/>
          <p:cNvCxnSpPr/>
          <p:nvPr/>
        </p:nvCxnSpPr>
        <p:spPr>
          <a:xfrm>
            <a:off x="869175" y="3725175"/>
            <a:ext cx="108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Qualitative</a:t>
            </a:r>
            <a:r>
              <a:rPr b="1" lang="en-IN" sz="3600"/>
              <a:t> results</a:t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25" y="1989275"/>
            <a:ext cx="4131201" cy="40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00" y="2024550"/>
            <a:ext cx="4041099" cy="39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2496000" y="5876675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Our model</a:t>
            </a:r>
            <a:endParaRPr sz="2600"/>
          </a:p>
        </p:txBody>
      </p:sp>
      <p:sp>
        <p:nvSpPr>
          <p:cNvPr id="329" name="Google Shape;329;p46"/>
          <p:cNvSpPr txBox="1"/>
          <p:nvPr/>
        </p:nvSpPr>
        <p:spPr>
          <a:xfrm>
            <a:off x="7255350" y="5876675"/>
            <a:ext cx="2532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COCO Masks</a:t>
            </a:r>
            <a:endParaRPr sz="2600"/>
          </a:p>
        </p:txBody>
      </p:sp>
      <p:sp>
        <p:nvSpPr>
          <p:cNvPr id="330" name="Google Shape;330;p46"/>
          <p:cNvSpPr txBox="1"/>
          <p:nvPr/>
        </p:nvSpPr>
        <p:spPr>
          <a:xfrm>
            <a:off x="4941900" y="1418400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Good prediction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Qualitative results</a:t>
            </a: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2496000" y="5876675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Our model</a:t>
            </a:r>
            <a:endParaRPr sz="2600"/>
          </a:p>
        </p:txBody>
      </p:sp>
      <p:sp>
        <p:nvSpPr>
          <p:cNvPr id="338" name="Google Shape;338;p47"/>
          <p:cNvSpPr txBox="1"/>
          <p:nvPr/>
        </p:nvSpPr>
        <p:spPr>
          <a:xfrm>
            <a:off x="7255350" y="5876675"/>
            <a:ext cx="2532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COCO Masks</a:t>
            </a:r>
            <a:endParaRPr sz="2600"/>
          </a:p>
        </p:txBody>
      </p:sp>
      <p:sp>
        <p:nvSpPr>
          <p:cNvPr id="339" name="Google Shape;339;p47"/>
          <p:cNvSpPr txBox="1"/>
          <p:nvPr/>
        </p:nvSpPr>
        <p:spPr>
          <a:xfrm>
            <a:off x="4941900" y="1418400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Bad</a:t>
            </a:r>
            <a:r>
              <a:rPr lang="en-IN" sz="2000"/>
              <a:t> prediction</a:t>
            </a:r>
            <a:endParaRPr sz="2600"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75" y="1829375"/>
            <a:ext cx="4085386" cy="41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200" y="1882463"/>
            <a:ext cx="4207181" cy="404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7"/>
          <p:cNvCxnSpPr/>
          <p:nvPr/>
        </p:nvCxnSpPr>
        <p:spPr>
          <a:xfrm flipH="1" rot="10800000">
            <a:off x="1012000" y="5127300"/>
            <a:ext cx="2046300" cy="77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Qualitative results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2496000" y="5876675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Our model</a:t>
            </a:r>
            <a:endParaRPr sz="2600"/>
          </a:p>
        </p:txBody>
      </p:sp>
      <p:sp>
        <p:nvSpPr>
          <p:cNvPr id="350" name="Google Shape;350;p48"/>
          <p:cNvSpPr txBox="1"/>
          <p:nvPr/>
        </p:nvSpPr>
        <p:spPr>
          <a:xfrm>
            <a:off x="7255350" y="5876675"/>
            <a:ext cx="2532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COCO Masks</a:t>
            </a:r>
            <a:endParaRPr sz="2600"/>
          </a:p>
        </p:txBody>
      </p:sp>
      <p:sp>
        <p:nvSpPr>
          <p:cNvPr id="351" name="Google Shape;351;p48"/>
          <p:cNvSpPr txBox="1"/>
          <p:nvPr/>
        </p:nvSpPr>
        <p:spPr>
          <a:xfrm>
            <a:off x="4941900" y="1418400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Missed objects</a:t>
            </a:r>
            <a:endParaRPr sz="2600"/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50" y="2117400"/>
            <a:ext cx="4890038" cy="36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388" y="2117400"/>
            <a:ext cx="4890038" cy="360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8"/>
          <p:cNvCxnSpPr/>
          <p:nvPr/>
        </p:nvCxnSpPr>
        <p:spPr>
          <a:xfrm flipH="1" rot="10800000">
            <a:off x="888325" y="3587250"/>
            <a:ext cx="1068000" cy="74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8"/>
          <p:cNvCxnSpPr/>
          <p:nvPr/>
        </p:nvCxnSpPr>
        <p:spPr>
          <a:xfrm flipH="1">
            <a:off x="3822600" y="1867000"/>
            <a:ext cx="539700" cy="76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Problem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61400"/>
            <a:ext cx="11747699" cy="32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3441025" y="1941900"/>
            <a:ext cx="53094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/>
              <a:t>3 tracks of challenges in computer vision</a:t>
            </a:r>
            <a:endParaRPr sz="2100"/>
          </a:p>
        </p:txBody>
      </p:sp>
      <p:sp>
        <p:nvSpPr>
          <p:cNvPr id="178" name="Google Shape;178;p31"/>
          <p:cNvSpPr txBox="1"/>
          <p:nvPr/>
        </p:nvSpPr>
        <p:spPr>
          <a:xfrm>
            <a:off x="8987300" y="5963900"/>
            <a:ext cx="16314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/>
              <a:t>Mask R-CNN</a:t>
            </a:r>
            <a:endParaRPr sz="1700"/>
          </a:p>
        </p:txBody>
      </p:sp>
      <p:cxnSp>
        <p:nvCxnSpPr>
          <p:cNvPr id="179" name="Google Shape;179;p31"/>
          <p:cNvCxnSpPr>
            <a:stCxn id="178" idx="0"/>
          </p:cNvCxnSpPr>
          <p:nvPr/>
        </p:nvCxnSpPr>
        <p:spPr>
          <a:xfrm rot="10800000">
            <a:off x="9798500" y="5770400"/>
            <a:ext cx="4500" cy="1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Qualitative results</a:t>
            </a: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2496000" y="5876675"/>
            <a:ext cx="213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Our model</a:t>
            </a:r>
            <a:endParaRPr sz="2600"/>
          </a:p>
        </p:txBody>
      </p:sp>
      <p:sp>
        <p:nvSpPr>
          <p:cNvPr id="363" name="Google Shape;363;p49"/>
          <p:cNvSpPr txBox="1"/>
          <p:nvPr/>
        </p:nvSpPr>
        <p:spPr>
          <a:xfrm>
            <a:off x="7255350" y="5876675"/>
            <a:ext cx="2532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COCO Masks</a:t>
            </a:r>
            <a:endParaRPr sz="2600"/>
          </a:p>
        </p:txBody>
      </p:sp>
      <p:sp>
        <p:nvSpPr>
          <p:cNvPr id="364" name="Google Shape;364;p49"/>
          <p:cNvSpPr txBox="1"/>
          <p:nvPr/>
        </p:nvSpPr>
        <p:spPr>
          <a:xfrm>
            <a:off x="4497200" y="1418400"/>
            <a:ext cx="31593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Wrong class prediction</a:t>
            </a:r>
            <a:endParaRPr sz="2600"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2117400"/>
            <a:ext cx="5285032" cy="3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117400"/>
            <a:ext cx="5285032" cy="3606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9"/>
          <p:cNvCxnSpPr/>
          <p:nvPr/>
        </p:nvCxnSpPr>
        <p:spPr>
          <a:xfrm flipH="1" rot="10800000">
            <a:off x="2765850" y="3384875"/>
            <a:ext cx="1169100" cy="52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49"/>
          <p:cNvSpPr txBox="1"/>
          <p:nvPr/>
        </p:nvSpPr>
        <p:spPr>
          <a:xfrm>
            <a:off x="2147500" y="3886925"/>
            <a:ext cx="1169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Cellphone</a:t>
            </a:r>
            <a:endParaRPr/>
          </a:p>
        </p:txBody>
      </p:sp>
      <p:cxnSp>
        <p:nvCxnSpPr>
          <p:cNvPr id="369" name="Google Shape;369;p49"/>
          <p:cNvCxnSpPr/>
          <p:nvPr/>
        </p:nvCxnSpPr>
        <p:spPr>
          <a:xfrm flipH="1" rot="10800000">
            <a:off x="8404650" y="3384875"/>
            <a:ext cx="1169100" cy="52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9"/>
          <p:cNvSpPr txBox="1"/>
          <p:nvPr/>
        </p:nvSpPr>
        <p:spPr>
          <a:xfrm>
            <a:off x="7786300" y="3886925"/>
            <a:ext cx="1169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Skateboard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Custom Image</a:t>
            </a:r>
            <a:endParaRPr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00" y="1329700"/>
            <a:ext cx="863917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/>
        </p:nvSpPr>
        <p:spPr>
          <a:xfrm>
            <a:off x="4185669" y="2921168"/>
            <a:ext cx="38206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609475" y="1452125"/>
            <a:ext cx="10972500" cy="30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b="1" lang="en-IN" sz="2300"/>
              <a:t>Instance segmentation :- </a:t>
            </a:r>
            <a:r>
              <a:rPr lang="en-IN" sz="2300"/>
              <a:t>Identification of boundaries around object at </a:t>
            </a:r>
            <a:r>
              <a:rPr b="1" lang="en-IN" sz="2300"/>
              <a:t>pixel</a:t>
            </a:r>
            <a:r>
              <a:rPr lang="en-IN" sz="2300"/>
              <a:t> level.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It is difficult because it combines 2 classical tasks - object detection &amp; semantic segmentation.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Mask R-CNN is a leading model for the purpose of instance segmentation.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It is an extension of Faster R-CNN, which is a fast and accurate model for object detection.</a:t>
            </a:r>
            <a:endParaRPr sz="2300"/>
          </a:p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Problem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975" y="4084700"/>
            <a:ext cx="1470575" cy="24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6050" y="3857174"/>
            <a:ext cx="1515675" cy="259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609475" y="1604526"/>
            <a:ext cx="10972500" cy="47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Standard dataset for object detection and segmentation.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Size - 82,783 train images, 40,504 validation images.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Clean dataset with annotations (label, bounding box, mask) available on official website (</a:t>
            </a:r>
            <a:r>
              <a:rPr lang="en-IN" sz="2200" u="sng">
                <a:solidFill>
                  <a:srgbClr val="1155CC"/>
                </a:solidFill>
                <a:hlinkClick r:id="rId3"/>
              </a:rPr>
              <a:t>http://cocodataset.org/#home</a:t>
            </a:r>
            <a:r>
              <a:rPr lang="en-IN" sz="2300"/>
              <a:t>).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Annotations given in JSON format:-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{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"info": {...},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"licenses": [...],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"images": [...], // relevant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"annotations": [...], // relevant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"categories": [...]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}</a:t>
            </a:r>
            <a:endParaRPr sz="2300"/>
          </a:p>
        </p:txBody>
      </p:sp>
      <p:sp>
        <p:nvSpPr>
          <p:cNvPr id="195" name="Google Shape;195;p33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Dataset - Coco 2014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Structure of annotations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300"/>
              <a:t>Image </a:t>
            </a:r>
            <a:r>
              <a:rPr lang="en-IN" sz="2300"/>
              <a:t>metadata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{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	...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"file_name": "COCO_val2014_000000*.jpg",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"height": ...,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"width": ...,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"id": 514508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...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}</a:t>
            </a:r>
            <a:endParaRPr sz="2300"/>
          </a:p>
        </p:txBody>
      </p:sp>
      <p:sp>
        <p:nvSpPr>
          <p:cNvPr id="203" name="Google Shape;203;p34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300"/>
              <a:t>Bounding box &amp; Mask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{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"segmentation":[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		[coordinates of polygon</a:t>
            </a:r>
            <a:endParaRPr sz="23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representing mask]</a:t>
            </a:r>
            <a:endParaRPr sz="23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],</a:t>
            </a:r>
            <a:endParaRPr sz="23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"image_id": ...,</a:t>
            </a:r>
            <a:endParaRPr sz="23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/>
              <a:t>"bbox": [coords of bounding box] //**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/>
              <a:t>}</a:t>
            </a:r>
            <a:endParaRPr sz="2300"/>
          </a:p>
        </p:txBody>
      </p:sp>
      <p:sp>
        <p:nvSpPr>
          <p:cNvPr id="204" name="Google Shape;204;p34"/>
          <p:cNvSpPr txBox="1"/>
          <p:nvPr/>
        </p:nvSpPr>
        <p:spPr>
          <a:xfrm>
            <a:off x="5559775" y="5602250"/>
            <a:ext cx="6030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*</a:t>
            </a:r>
            <a:r>
              <a:rPr lang="en-IN"/>
              <a:t>*NOTE: not using coordinates of bbox from annotations because they are subject to change on image modification (cropping, augmenting) - instead calculating these from the extremities of the mask itself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Visual appearance of masks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0" y="2542950"/>
            <a:ext cx="3344750" cy="26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 rotWithShape="1">
          <a:blip r:embed="rId4">
            <a:alphaModFix/>
          </a:blip>
          <a:srcRect b="0" l="0" r="49952" t="0"/>
          <a:stretch/>
        </p:blipFill>
        <p:spPr>
          <a:xfrm>
            <a:off x="3834550" y="1418400"/>
            <a:ext cx="8222250" cy="24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4">
            <a:alphaModFix/>
          </a:blip>
          <a:srcRect b="0" l="49448" r="0" t="0"/>
          <a:stretch/>
        </p:blipFill>
        <p:spPr>
          <a:xfrm>
            <a:off x="3410600" y="3915600"/>
            <a:ext cx="8305176" cy="24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06400" y="93300"/>
            <a:ext cx="843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Pre-processing</a:t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6400" y="2956050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Input Image</a:t>
            </a: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9798900" y="2956050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Output Image Tensor</a:t>
            </a: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2738850" y="2956050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Subtraction of Mean</a:t>
            </a:r>
            <a:endParaRPr/>
          </a:p>
        </p:txBody>
      </p:sp>
      <p:sp>
        <p:nvSpPr>
          <p:cNvPr id="222" name="Google Shape;222;p36"/>
          <p:cNvSpPr/>
          <p:nvPr/>
        </p:nvSpPr>
        <p:spPr>
          <a:xfrm>
            <a:off x="5071298" y="2956050"/>
            <a:ext cx="1515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Rescale and Conversion to Tensor</a:t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7403750" y="2919150"/>
            <a:ext cx="1577700" cy="10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Image tensor padding to dimensions [MAX_DIM, MAX_DIM]</a:t>
            </a:r>
            <a:endParaRPr/>
          </a:p>
        </p:txBody>
      </p:sp>
      <p:sp>
        <p:nvSpPr>
          <p:cNvPr id="224" name="Google Shape;224;p36"/>
          <p:cNvSpPr/>
          <p:nvPr/>
        </p:nvSpPr>
        <p:spPr>
          <a:xfrm>
            <a:off x="2093575" y="3235650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9153625" y="3235650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/>
          <p:nvPr/>
        </p:nvSpPr>
        <p:spPr>
          <a:xfrm>
            <a:off x="6758475" y="3235650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4426025" y="3235650"/>
            <a:ext cx="473100" cy="38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609475" y="1604526"/>
            <a:ext cx="10972500" cy="47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An important task before starting the training process was to store dataset information into appropriate data structures for model to work on.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Dataset is provided to the model with following info:-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Image metadata - id, shape (height x width)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Ground truth bounding box, mask and detected class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RPN ground truths - for training of RPN</a:t>
            </a:r>
            <a:endParaRPr sz="2300"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/>
              <a:t>Pre-processing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/>
              <a:t>Complete structure</a:t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406400" y="2011679"/>
            <a:ext cx="1050108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300" y="1295400"/>
            <a:ext cx="8065375" cy="52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